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950522d3e_4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b950522d3e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950522d3e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b950522d3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950522d3e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950522d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950522d3e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950522d3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950522d3e_4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b950522d3e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950522d3e_4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b950522d3e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b950522d3e_4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b950522d3e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950522d3e_4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950522d3e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950522d3e_4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b950522d3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981178e0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981178e0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950522d3e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950522d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950522d3e_4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950522d3e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Right">
  <p:cSld name="ONE_COLUMN_TEXT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 flipH="1" rot="10800000">
            <a:off x="0" y="0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/>
          <p:nvPr/>
        </p:nvSpPr>
        <p:spPr>
          <a:xfrm rot="-5400000">
            <a:off x="-2859325" y="2794725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UhyDhg4rFMnIhpyT-9CX08ABsSBPuu2t/view" TargetMode="External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2FKQWqPb9qZnUzEZtOrqq_HoWE59d8c8/view" TargetMode="External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YwNMwcCcM1oKl5eSYnbJ_uJIqfJDC3kj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460950" y="848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HearWay</a:t>
            </a:r>
            <a:endParaRPr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UID PROJECT 2025-2026</a:t>
            </a:r>
            <a:endParaRPr sz="2400"/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542925" y="3865512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Moise Mihai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Pop Alexandra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Rádi Csabai</a:t>
            </a:r>
            <a:endParaRPr sz="2400"/>
          </a:p>
        </p:txBody>
      </p:sp>
      <p:sp>
        <p:nvSpPr>
          <p:cNvPr id="76" name="Google Shape;76;p14"/>
          <p:cNvSpPr txBox="1"/>
          <p:nvPr>
            <p:ph idx="4294967295" type="title"/>
          </p:nvPr>
        </p:nvSpPr>
        <p:spPr>
          <a:xfrm>
            <a:off x="390525" y="1614825"/>
            <a:ext cx="82221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Inclusive Urban Mobility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276900" y="159250"/>
            <a:ext cx="2808000" cy="18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000"/>
              <a:t>2.3. </a:t>
            </a:r>
            <a:r>
              <a:rPr b="1" lang="en" sz="3000"/>
              <a:t>Silent Emergency Reporting</a:t>
            </a:r>
            <a:endParaRPr b="1" sz="3000"/>
          </a:p>
        </p:txBody>
      </p:sp>
      <p:sp>
        <p:nvSpPr>
          <p:cNvPr id="141" name="Google Shape;141;p23"/>
          <p:cNvSpPr txBox="1"/>
          <p:nvPr/>
        </p:nvSpPr>
        <p:spPr>
          <a:xfrm>
            <a:off x="3250500" y="0"/>
            <a:ext cx="3144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Context: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We identified high-risk contexts, such as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harassment on public transport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or sudden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medical emergencies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 In these moments, a user with visual or hearing impairments is extremely vulnerable.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Challenge: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The main challenge is that the user often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cannot speak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call 112 or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look at their screen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find a panic button without putting themselves in more danger. Traditional interfaces require visual attention, which is not safe here.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Solution: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My solution is a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Stealth Mode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that enables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Eyes-Free Interaction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 By using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Haptic Feedback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and overriding the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Physical Volume Buttons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the user can trigger and confirm an alert while keeping the phone hidden in their pocket or bag.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3" title="Screenshot_20260120_2122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925" y="0"/>
            <a:ext cx="26835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226075" y="677350"/>
            <a:ext cx="2808000" cy="42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8" name="Google Shape;148;p24"/>
          <p:cNvSpPr txBox="1"/>
          <p:nvPr/>
        </p:nvSpPr>
        <p:spPr>
          <a:xfrm>
            <a:off x="4138300" y="734150"/>
            <a:ext cx="42186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6447" l="892" r="6092" t="3624"/>
          <a:stretch/>
        </p:blipFill>
        <p:spPr>
          <a:xfrm>
            <a:off x="6382500" y="0"/>
            <a:ext cx="2807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41800" y="53075"/>
            <a:ext cx="31917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2.3. Innovation - Eyes-Free Navigation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3335525" y="53075"/>
            <a:ext cx="3047100" cy="30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Problem: 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Touchscreens are difficult to use during panic or for visually impaired users.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Solution: Hardware Key Override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using KeyEvent.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How it Works:</a:t>
            </a:r>
            <a:endParaRPr b="1"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Volume Down (⬇):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Cycle Options (Medical -&gt; Fire -&gt; Security).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Volume Up (⬆):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Confirm &amp; Send Alert.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226075" y="677350"/>
            <a:ext cx="2808000" cy="42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7" name="Google Shape;157;p25"/>
          <p:cNvSpPr txBox="1"/>
          <p:nvPr/>
        </p:nvSpPr>
        <p:spPr>
          <a:xfrm>
            <a:off x="3377250" y="0"/>
            <a:ext cx="28779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Action: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User triggers "Medical" alert via physical buttons.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System Response:</a:t>
            </a:r>
            <a:endParaRPr b="1"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Visual: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Green "Emergency Reported" Screen.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Haptic: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Reassuring "Double-Pulse" vibration.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Data Sent: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Live GPS Location + User Medical Profile.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105325" y="464625"/>
            <a:ext cx="31284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2.3. Scenario A: Successful Medical Report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5" title="Screen_recording_20260120_220625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950" y="0"/>
            <a:ext cx="27490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226075" y="677350"/>
            <a:ext cx="2808000" cy="42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5" name="Google Shape;165;p26"/>
          <p:cNvSpPr txBox="1"/>
          <p:nvPr/>
        </p:nvSpPr>
        <p:spPr>
          <a:xfrm>
            <a:off x="41800" y="53075"/>
            <a:ext cx="31917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2.3. </a:t>
            </a: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Scenario B: Error Handling</a:t>
            </a:r>
            <a:endParaRPr b="1"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3335525" y="53075"/>
            <a:ext cx="3047100" cy="30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Risk: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Accidental activation in pocket.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Mechanism: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-10 Second Timeout Logic.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Outcome:</a:t>
            </a:r>
            <a:endParaRPr b="1"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no confirmation -&gt;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Auto-Cancel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Distinct "Cancellation" Vibration.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Prevents false alarms to authorities.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6" title="Screen_recording_20260120_223316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2627" y="7400"/>
            <a:ext cx="27613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26075" y="677350"/>
            <a:ext cx="2808000" cy="42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</a:t>
            </a:r>
            <a:endParaRPr sz="3200"/>
          </a:p>
        </p:txBody>
      </p:sp>
      <p:sp>
        <p:nvSpPr>
          <p:cNvPr id="173" name="Google Shape;173;p27"/>
          <p:cNvSpPr txBox="1"/>
          <p:nvPr/>
        </p:nvSpPr>
        <p:spPr>
          <a:xfrm>
            <a:off x="3345425" y="205550"/>
            <a:ext cx="5631300" cy="15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1. Hardware Input Interception</a:t>
            </a:r>
            <a:endParaRPr b="1"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Logic: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Overrides onKeyEvent to intercept system volume triggers.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Mechanism: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Maps VOLUME_DOWN to a circular navigation list and VOLUME_UP to specific confirmation actions.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Benefit: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Enables complete "Eyes-Free" interaction without looking at the screen.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2. Adaptive Accessibility</a:t>
            </a:r>
            <a:endParaRPr b="1"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Context-Aware: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Checks isBlind user profile state.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Feedback Loop: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Dynamically switches between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Silent Mode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(Pure Haptics using VibrationEffect) and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Audio Mode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(TtsManager) based on user needs.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3. Data Payload Construction</a:t>
            </a:r>
            <a:endParaRPr b="1"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Security: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Generates a structured JSON object.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Content: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Encapsulates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Live GPS Coordinates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Timestamp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Medical Profile ID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ensure dispatchers receive actionable data instantly.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1800" y="53075"/>
            <a:ext cx="31917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2.3. </a:t>
            </a: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Technical Implementation</a:t>
            </a:r>
            <a:endParaRPr b="1"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2.2</a:t>
            </a:r>
            <a:endParaRPr/>
          </a:p>
        </p:txBody>
      </p:sp>
      <p:sp>
        <p:nvSpPr>
          <p:cNvPr id="180" name="Google Shape;180;p28"/>
          <p:cNvSpPr txBox="1"/>
          <p:nvPr>
            <p:ph type="title"/>
          </p:nvPr>
        </p:nvSpPr>
        <p:spPr>
          <a:xfrm>
            <a:off x="6078950" y="265350"/>
            <a:ext cx="2808000" cy="4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2.</a:t>
            </a:r>
            <a:r>
              <a:rPr lang="en" sz="3200"/>
              <a:t>4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UI Design</a:t>
            </a:r>
            <a:endParaRPr sz="3200"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08150" y="357800"/>
            <a:ext cx="51960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</a:rPr>
              <a:t>Dynamic UI Profiles</a:t>
            </a:r>
            <a:endParaRPr b="1"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The interface is Context-Aware: it detects user profile states (Blind/Deaf) to instantly swap between Vibration Effect (Silent Haptics) and TTSManager (Audio guidance)</a:t>
            </a:r>
            <a:endParaRPr b="1" sz="1900">
              <a:solidFill>
                <a:schemeClr val="lt2"/>
              </a:solidFill>
            </a:endParaRPr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08150" y="2777550"/>
            <a:ext cx="51960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</a:rPr>
              <a:t>High-Cognitive-Load Safeguards</a:t>
            </a:r>
            <a:endParaRPr b="1"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Implementation of 5-second confirmation Windows and large-scale touch targets to mitigate accidental triggers during high-stress navigation or medical emergencies.</a:t>
            </a:r>
            <a:endParaRPr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2.2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08150" y="357800"/>
            <a:ext cx="51960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</a:rPr>
              <a:t>Haptic-First Architecture</a:t>
            </a:r>
            <a:endParaRPr b="1"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Replaces visual confirmation with a Haptic Hierarchy: Unique vibration signatures for "Success" (Double-Pulse) vs. "System Error/Cancel"(Long-Pulse).</a:t>
            </a:r>
            <a:endParaRPr sz="1500"/>
          </a:p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6078950" y="265350"/>
            <a:ext cx="2808000" cy="4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2.</a:t>
            </a:r>
            <a:r>
              <a:rPr lang="en" sz="3200"/>
              <a:t>4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UI Design</a:t>
            </a:r>
            <a:endParaRPr sz="3200"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08150" y="2777550"/>
            <a:ext cx="51960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</a:rPr>
              <a:t>Physical Hardware interception</a:t>
            </a:r>
            <a:endParaRPr b="1" sz="1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Utilizes Kotlin onKeyEvent to transform volume rockers into a binary navigation tool, enabling 100% Eyes-Free emergency reporting from a pocket or bag</a:t>
            </a:r>
            <a:endParaRPr b="1" sz="1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HearWay</a:t>
            </a:r>
            <a:endParaRPr/>
          </a:p>
        </p:txBody>
      </p:sp>
      <p:sp>
        <p:nvSpPr>
          <p:cNvPr id="196" name="Google Shape;196;p3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Helping you navigate, communicate, and reporting trouble — all from your pocket.  </a:t>
            </a:r>
            <a:endParaRPr/>
          </a:p>
        </p:txBody>
      </p:sp>
      <p:pic>
        <p:nvPicPr>
          <p:cNvPr id="197" name="Google Shape;197;p30" title="UID-one-sentence-summa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550" y="897148"/>
            <a:ext cx="3740501" cy="33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</a:t>
            </a:r>
            <a:r>
              <a:rPr lang="en">
                <a:solidFill>
                  <a:schemeClr val="lt2"/>
                </a:solidFill>
              </a:rPr>
              <a:t>For blind and deaf users, accessibility is not convenience; it is independence.</a:t>
            </a:r>
            <a:r>
              <a:rPr lang="en">
                <a:solidFill>
                  <a:schemeClr val="lt2"/>
                </a:solidFill>
              </a:rPr>
              <a:t>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03" name="Google Shape;203;p31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31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Unknown Author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490250" y="488250"/>
            <a:ext cx="8264700" cy="3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Mobile technology uniquely enables accessibility for blind and deaf users through built-in sensors, constant availability, and assistive features that support independent, real-world interaction</a:t>
            </a:r>
            <a:r>
              <a:rPr lang="en" sz="3000"/>
              <a:t>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 requires specialized accessibility engineering to provide life-changing digital independence and inclusive equity.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a team of students from the Technical University of Cluj-Napoca.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presentation serves to demonstrate the practical application and understanding of User Interface Design principles studied in our coursework.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216" name="Google Shape;216;p33" title="UTC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000" y="0"/>
            <a:ext cx="5856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&amp; domain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39999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Our initiative, </a:t>
            </a:r>
            <a:r>
              <a:rPr b="1" lang="en" sz="1600"/>
              <a:t>HearWay</a:t>
            </a:r>
            <a:r>
              <a:rPr lang="en" sz="1600"/>
              <a:t>, aims to enhance public transit accessibility for individuals with auditory or visual impairments.</a:t>
            </a:r>
            <a:endParaRPr sz="1600"/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Target audience</a:t>
            </a:r>
            <a:endParaRPr b="1"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While </a:t>
            </a:r>
            <a:r>
              <a:rPr b="1" lang="en" sz="1500"/>
              <a:t>HearWay </a:t>
            </a:r>
            <a:r>
              <a:rPr lang="en" sz="1500"/>
              <a:t>features an inclusive, intuitive design suitable for all commuters, it is specifically engineered to address the unique navigational requirements of blind and deaf users.</a:t>
            </a:r>
            <a:endParaRPr sz="1500"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3514025"/>
            <a:ext cx="39999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We enhance these users with greater autonomy and efficiency throughout their journeys by providing streamlined access to specialized features through our mobile application.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domain and technologies used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39999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HearWay provides a unique opportunity to master modern </a:t>
            </a:r>
            <a:r>
              <a:rPr b="1" lang="en" sz="1600"/>
              <a:t>mobile</a:t>
            </a:r>
            <a:r>
              <a:rPr lang="en" sz="1600"/>
              <a:t> architecture using </a:t>
            </a:r>
            <a:r>
              <a:rPr b="1" lang="en" sz="1600"/>
              <a:t>Kotlin </a:t>
            </a:r>
            <a:r>
              <a:rPr lang="en" sz="1600"/>
              <a:t>and </a:t>
            </a:r>
            <a:r>
              <a:rPr b="1" lang="en" sz="1600"/>
              <a:t>Jetpack Compose</a:t>
            </a:r>
            <a:r>
              <a:rPr lang="en" sz="1600"/>
              <a:t>.</a:t>
            </a:r>
            <a:endParaRPr sz="1600"/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Haptic feedback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Text-to-Speech (TTS)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the future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Braille</a:t>
            </a:r>
            <a:r>
              <a:rPr lang="en"/>
              <a:t> keyboard integration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Real-time Voice-to-Text (RTVTT)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Context driven application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Emerging neural interface technologies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71900" y="3658300"/>
            <a:ext cx="39999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Beyond standard design, the project involves implementing specialized accessibility assistive interfaces—including: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Demo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71900" y="1919075"/>
            <a:ext cx="39999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Although the application can have several usability scenarios, in this demo we will cover only three scenarios</a:t>
            </a:r>
            <a:endParaRPr sz="1700"/>
          </a:p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471900" y="2873350"/>
            <a:ext cx="3999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Scenario 1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Navigation</a:t>
            </a:r>
            <a:endParaRPr sz="3000"/>
          </a:p>
        </p:txBody>
      </p:sp>
      <p:sp>
        <p:nvSpPr>
          <p:cNvPr id="106" name="Google Shape;106;p18"/>
          <p:cNvSpPr txBox="1"/>
          <p:nvPr/>
        </p:nvSpPr>
        <p:spPr>
          <a:xfrm>
            <a:off x="471900" y="3824975"/>
            <a:ext cx="399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Char char="-"/>
            </a:pPr>
            <a:r>
              <a:rPr lang="en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Scenario 2</a:t>
            </a: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Communication</a:t>
            </a: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4673900" y="1919075"/>
            <a:ext cx="4353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Char char="-"/>
            </a:pPr>
            <a:r>
              <a:rPr lang="en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Scenario 3</a:t>
            </a: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Silent Emergency</a:t>
            </a: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Reporting</a:t>
            </a:r>
            <a:endParaRPr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673900" y="3567175"/>
            <a:ext cx="399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"/>
              <a:buChar char="-"/>
            </a:pPr>
            <a:r>
              <a:rPr lang="en" sz="3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UI Design</a:t>
            </a:r>
            <a:endParaRPr sz="3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26075" y="357800"/>
            <a:ext cx="5360400" cy="9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Navigation in Noisy or Crowded Environments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26075" y="1465800"/>
            <a:ext cx="53604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Challenge: Deaf and blind commuters often miss their bus or metro stops in noisy, crowded environments where traditional announcements are unreliable.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Solution: HearWay provides automatic transit alerts using GPS tracking, haptic feedback, and high-contrast visuals to ensure users know exactly when to exit.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6078950" y="265350"/>
            <a:ext cx="2808000" cy="4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2.</a:t>
            </a:r>
            <a:r>
              <a:rPr lang="en" sz="3200"/>
              <a:t>1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Navigation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554075" y="0"/>
            <a:ext cx="6175200" cy="8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Innovation - Multi-Sensor, Exit Detection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554075" y="890750"/>
            <a:ext cx="5378100" cy="3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The Problem: GPS alone can trigger false alerts if the bus stops in traffic.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The Solution: Combines GPS geofencing + accelerometer data to confirm the vehicle has actually stopped.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How it Works: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● Journey Progress: Visual progress bar fills up as you approach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● Prepare Alert: Haptic pulse + TTS warning before stop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● GET OFF NOW: Bright green screen + strong vibration when stopped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22" name="Google Shape;122;p20" title="Screen_recording_20260121_123318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5850"/>
            <a:ext cx="3026450" cy="47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26075" y="357800"/>
            <a:ext cx="2808000" cy="4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2.2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Communication</a:t>
            </a:r>
            <a:endParaRPr sz="2900"/>
          </a:p>
        </p:txBody>
      </p:sp>
      <p:sp>
        <p:nvSpPr>
          <p:cNvPr id="128" name="Google Shape;128;p21"/>
          <p:cNvSpPr txBox="1"/>
          <p:nvPr/>
        </p:nvSpPr>
        <p:spPr>
          <a:xfrm>
            <a:off x="3640175" y="271600"/>
            <a:ext cx="51339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Communication for the Deaf people is difficult because people are biased that they are communicating with a healthy person.</a:t>
            </a:r>
            <a:endParaRPr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640175" y="2896800"/>
            <a:ext cx="51339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Communication for the Blind people is difficult because they “see” the world very differently.</a:t>
            </a:r>
            <a:endParaRPr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26075" y="357800"/>
            <a:ext cx="2808000" cy="4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2.2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Communication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2900"/>
              <a:t>Live camera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2900"/>
              <a:t>Voice to speech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2900"/>
              <a:t>Text to speech</a:t>
            </a:r>
            <a:endParaRPr sz="2900"/>
          </a:p>
        </p:txBody>
      </p:sp>
      <p:pic>
        <p:nvPicPr>
          <p:cNvPr id="135" name="Google Shape;135;p22" title="hearway-dem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657" y="0"/>
            <a:ext cx="231493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